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2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4BE56-A5F2-4CC1-A5C3-C8064CE4F6B9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67D38-E2D5-48FA-9777-AC63DCC5A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5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Get them to stick it in and highlight the phrases they think they need and put it together in their book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576776-3274-473C-992D-1B250B1E3BD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140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Get them to stick it in and highlight the phrases they think they need and put it together in their book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576776-3274-473C-992D-1B250B1E3BD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783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DD24-393B-4E54-B105-A107C4F7F219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B97F-E79A-4B12-8092-E6DDA01C5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70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DD24-393B-4E54-B105-A107C4F7F219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B97F-E79A-4B12-8092-E6DDA01C5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275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DD24-393B-4E54-B105-A107C4F7F219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B97F-E79A-4B12-8092-E6DDA01C5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292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DD24-393B-4E54-B105-A107C4F7F219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B97F-E79A-4B12-8092-E6DDA01C5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10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DD24-393B-4E54-B105-A107C4F7F219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B97F-E79A-4B12-8092-E6DDA01C5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076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DD24-393B-4E54-B105-A107C4F7F219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B97F-E79A-4B12-8092-E6DDA01C5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45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DD24-393B-4E54-B105-A107C4F7F219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B97F-E79A-4B12-8092-E6DDA01C5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26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DD24-393B-4E54-B105-A107C4F7F219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B97F-E79A-4B12-8092-E6DDA01C5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28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DD24-393B-4E54-B105-A107C4F7F219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B97F-E79A-4B12-8092-E6DDA01C5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85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DD24-393B-4E54-B105-A107C4F7F219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B97F-E79A-4B12-8092-E6DDA01C5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03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DD24-393B-4E54-B105-A107C4F7F219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B97F-E79A-4B12-8092-E6DDA01C5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96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5DD24-393B-4E54-B105-A107C4F7F219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5B97F-E79A-4B12-8092-E6DDA01C5F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39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9186E6-9C09-4502-8C3D-1F9EA91F3118}"/>
              </a:ext>
            </a:extLst>
          </p:cNvPr>
          <p:cNvSpPr txBox="1"/>
          <p:nvPr/>
        </p:nvSpPr>
        <p:spPr>
          <a:xfrm>
            <a:off x="352425" y="257175"/>
            <a:ext cx="8439150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omic Sans MS" panose="030F0702030302020204" pitchFamily="66" charset="0"/>
              </a:rPr>
              <a:t>Translation: Foundation – </a:t>
            </a:r>
            <a:r>
              <a:rPr lang="en-GB" sz="1600" dirty="0">
                <a:latin typeface="Comic Sans MS" panose="030F0702030302020204" pitchFamily="66" charset="0"/>
              </a:rPr>
              <a:t>Use the grid below to help you translate the following paragraph. You DO NOT need all the phrases and you may have to add some words yourself!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848890-0EBA-4FB1-8DFB-C59BDA1FF5AE}"/>
              </a:ext>
            </a:extLst>
          </p:cNvPr>
          <p:cNvSpPr txBox="1"/>
          <p:nvPr/>
        </p:nvSpPr>
        <p:spPr>
          <a:xfrm>
            <a:off x="390634" y="1088172"/>
            <a:ext cx="8439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latin typeface="Comic Sans MS" panose="030F0702030302020204" pitchFamily="66" charset="0"/>
              </a:rPr>
              <a:t>Cuando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voy</a:t>
            </a:r>
            <a:r>
              <a:rPr lang="en-GB" dirty="0">
                <a:latin typeface="Comic Sans MS" panose="030F0702030302020204" pitchFamily="66" charset="0"/>
              </a:rPr>
              <a:t> de </a:t>
            </a:r>
            <a:r>
              <a:rPr lang="en-GB" dirty="0" err="1">
                <a:latin typeface="Comic Sans MS" panose="030F0702030302020204" pitchFamily="66" charset="0"/>
              </a:rPr>
              <a:t>vacaciones</a:t>
            </a:r>
            <a:r>
              <a:rPr lang="en-GB" dirty="0">
                <a:latin typeface="Comic Sans MS" panose="030F0702030302020204" pitchFamily="66" charset="0"/>
              </a:rPr>
              <a:t> me </a:t>
            </a:r>
            <a:r>
              <a:rPr lang="en-GB" dirty="0" err="1">
                <a:latin typeface="Comic Sans MS" panose="030F0702030302020204" pitchFamily="66" charset="0"/>
              </a:rPr>
              <a:t>gusta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ir</a:t>
            </a:r>
            <a:r>
              <a:rPr lang="en-GB" dirty="0">
                <a:latin typeface="Comic Sans MS" panose="030F0702030302020204" pitchFamily="66" charset="0"/>
              </a:rPr>
              <a:t> a la plaza y </a:t>
            </a:r>
            <a:r>
              <a:rPr lang="en-GB" dirty="0" err="1">
                <a:latin typeface="Comic Sans MS" panose="030F0702030302020204" pitchFamily="66" charset="0"/>
              </a:rPr>
              <a:t>probar</a:t>
            </a:r>
            <a:r>
              <a:rPr lang="en-GB" dirty="0">
                <a:latin typeface="Comic Sans MS" panose="030F0702030302020204" pitchFamily="66" charset="0"/>
              </a:rPr>
              <a:t> comida </a:t>
            </a:r>
            <a:r>
              <a:rPr lang="en-GB" dirty="0" err="1">
                <a:latin typeface="Comic Sans MS" panose="030F0702030302020204" pitchFamily="66" charset="0"/>
              </a:rPr>
              <a:t>típica</a:t>
            </a:r>
            <a:r>
              <a:rPr lang="en-GB" dirty="0">
                <a:latin typeface="Comic Sans MS" panose="030F0702030302020204" pitchFamily="66" charset="0"/>
              </a:rPr>
              <a:t>, </a:t>
            </a:r>
            <a:r>
              <a:rPr lang="en-GB" dirty="0" err="1">
                <a:latin typeface="Comic Sans MS" panose="030F0702030302020204" pitchFamily="66" charset="0"/>
              </a:rPr>
              <a:t>como</a:t>
            </a:r>
            <a:r>
              <a:rPr lang="en-GB" dirty="0">
                <a:latin typeface="Comic Sans MS" panose="030F0702030302020204" pitchFamily="66" charset="0"/>
              </a:rPr>
              <a:t> tapas </a:t>
            </a:r>
            <a:r>
              <a:rPr lang="en-GB" dirty="0" err="1">
                <a:latin typeface="Comic Sans MS" panose="030F0702030302020204" pitchFamily="66" charset="0"/>
              </a:rPr>
              <a:t>ya</a:t>
            </a:r>
            <a:r>
              <a:rPr lang="en-GB" dirty="0">
                <a:latin typeface="Comic Sans MS" panose="030F0702030302020204" pitchFamily="66" charset="0"/>
              </a:rPr>
              <a:t> que me </a:t>
            </a:r>
            <a:r>
              <a:rPr lang="en-GB" dirty="0" err="1">
                <a:latin typeface="Comic Sans MS" panose="030F0702030302020204" pitchFamily="66" charset="0"/>
              </a:rPr>
              <a:t>encanta</a:t>
            </a:r>
            <a:r>
              <a:rPr lang="en-GB" dirty="0">
                <a:latin typeface="Comic Sans MS" panose="030F0702030302020204" pitchFamily="66" charset="0"/>
              </a:rPr>
              <a:t> la </a:t>
            </a:r>
            <a:r>
              <a:rPr lang="en-GB" dirty="0" err="1">
                <a:latin typeface="Comic Sans MS" panose="030F0702030302020204" pitchFamily="66" charset="0"/>
              </a:rPr>
              <a:t>cultura</a:t>
            </a:r>
            <a:r>
              <a:rPr lang="en-GB" dirty="0">
                <a:latin typeface="Comic Sans MS" panose="030F0702030302020204" pitchFamily="66" charset="0"/>
              </a:rPr>
              <a:t>. El </a:t>
            </a:r>
            <a:r>
              <a:rPr lang="en-GB" dirty="0" err="1">
                <a:latin typeface="Comic Sans MS" panose="030F0702030302020204" pitchFamily="66" charset="0"/>
              </a:rPr>
              <a:t>mes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pasado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fuimos</a:t>
            </a:r>
            <a:r>
              <a:rPr lang="en-GB" dirty="0">
                <a:latin typeface="Comic Sans MS" panose="030F0702030302020204" pitchFamily="66" charset="0"/>
              </a:rPr>
              <a:t> al </a:t>
            </a:r>
            <a:r>
              <a:rPr lang="en-GB" dirty="0" err="1">
                <a:latin typeface="Comic Sans MS" panose="030F0702030302020204" pitchFamily="66" charset="0"/>
              </a:rPr>
              <a:t>extranjero</a:t>
            </a:r>
            <a:r>
              <a:rPr lang="en-GB" dirty="0">
                <a:latin typeface="Comic Sans MS" panose="030F0702030302020204" pitchFamily="66" charset="0"/>
              </a:rPr>
              <a:t>, </a:t>
            </a:r>
            <a:r>
              <a:rPr lang="en-GB" dirty="0" err="1">
                <a:latin typeface="Comic Sans MS" panose="030F0702030302020204" pitchFamily="66" charset="0"/>
              </a:rPr>
              <a:t>donde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había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paisaje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precioso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pero</a:t>
            </a:r>
            <a:r>
              <a:rPr lang="en-GB" dirty="0">
                <a:latin typeface="Comic Sans MS" panose="030F0702030302020204" pitchFamily="66" charset="0"/>
              </a:rPr>
              <a:t> el </a:t>
            </a:r>
            <a:r>
              <a:rPr lang="en-GB" dirty="0" err="1">
                <a:latin typeface="Comic Sans MS" panose="030F0702030302020204" pitchFamily="66" charset="0"/>
              </a:rPr>
              <a:t>alojamiento</a:t>
            </a:r>
            <a:r>
              <a:rPr lang="en-GB" dirty="0">
                <a:latin typeface="Comic Sans MS" panose="030F0702030302020204" pitchFamily="66" charset="0"/>
              </a:rPr>
              <a:t> era </a:t>
            </a:r>
            <a:r>
              <a:rPr lang="en-GB" dirty="0" err="1">
                <a:latin typeface="Comic Sans MS" panose="030F0702030302020204" pitchFamily="66" charset="0"/>
              </a:rPr>
              <a:t>muy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sucio</a:t>
            </a:r>
            <a:r>
              <a:rPr lang="en-GB" dirty="0">
                <a:latin typeface="Comic Sans MS" panose="030F0702030302020204" pitchFamily="66" charset="0"/>
              </a:rPr>
              <a:t>. Este </a:t>
            </a:r>
            <a:r>
              <a:rPr lang="en-GB" dirty="0" err="1">
                <a:latin typeface="Comic Sans MS" panose="030F0702030302020204" pitchFamily="66" charset="0"/>
              </a:rPr>
              <a:t>año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vamos</a:t>
            </a:r>
            <a:r>
              <a:rPr lang="en-GB" dirty="0">
                <a:latin typeface="Comic Sans MS" panose="030F0702030302020204" pitchFamily="66" charset="0"/>
              </a:rPr>
              <a:t> a </a:t>
            </a:r>
            <a:r>
              <a:rPr lang="en-GB" dirty="0" err="1">
                <a:latin typeface="Comic Sans MS" panose="030F0702030302020204" pitchFamily="66" charset="0"/>
              </a:rPr>
              <a:t>hacer</a:t>
            </a:r>
            <a:r>
              <a:rPr lang="en-GB" dirty="0">
                <a:latin typeface="Comic Sans MS" panose="030F0702030302020204" pitchFamily="66" charset="0"/>
              </a:rPr>
              <a:t> camping en </a:t>
            </a:r>
            <a:r>
              <a:rPr lang="en-GB" dirty="0" err="1">
                <a:latin typeface="Comic Sans MS" panose="030F0702030302020204" pitchFamily="66" charset="0"/>
              </a:rPr>
              <a:t>Escocia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D126468-7D92-466C-976A-DD917420A8A5}"/>
              </a:ext>
            </a:extLst>
          </p:cNvPr>
          <p:cNvGraphicFramePr>
            <a:graphicFrameLocks noGrp="1"/>
          </p:cNvGraphicFramePr>
          <p:nvPr/>
        </p:nvGraphicFramePr>
        <p:xfrm>
          <a:off x="428843" y="2676153"/>
          <a:ext cx="8362732" cy="3541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0683">
                  <a:extLst>
                    <a:ext uri="{9D8B030D-6E8A-4147-A177-3AD203B41FA5}">
                      <a16:colId xmlns:a16="http://schemas.microsoft.com/office/drawing/2014/main" val="592139780"/>
                    </a:ext>
                  </a:extLst>
                </a:gridCol>
                <a:gridCol w="2090683">
                  <a:extLst>
                    <a:ext uri="{9D8B030D-6E8A-4147-A177-3AD203B41FA5}">
                      <a16:colId xmlns:a16="http://schemas.microsoft.com/office/drawing/2014/main" val="1459264808"/>
                    </a:ext>
                  </a:extLst>
                </a:gridCol>
                <a:gridCol w="2090683">
                  <a:extLst>
                    <a:ext uri="{9D8B030D-6E8A-4147-A177-3AD203B41FA5}">
                      <a16:colId xmlns:a16="http://schemas.microsoft.com/office/drawing/2014/main" val="2095150292"/>
                    </a:ext>
                  </a:extLst>
                </a:gridCol>
                <a:gridCol w="2090683">
                  <a:extLst>
                    <a:ext uri="{9D8B030D-6E8A-4147-A177-3AD203B41FA5}">
                      <a16:colId xmlns:a16="http://schemas.microsoft.com/office/drawing/2014/main" val="1020498024"/>
                    </a:ext>
                  </a:extLst>
                </a:gridCol>
              </a:tblGrid>
              <a:tr h="432365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The accommodation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There was precious countryside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Comic Sans MS" panose="030F0702030302020204" pitchFamily="66" charset="0"/>
                        </a:rPr>
                        <a:t>I’m going to go camping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Comic Sans MS" panose="030F0702030302020204" pitchFamily="66" charset="0"/>
                        </a:rPr>
                        <a:t>I love the culture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053513"/>
                  </a:ext>
                </a:extLst>
              </a:tr>
              <a:tr h="432365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We went to Egypt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Trying traditional 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To try types of  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Last month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064072"/>
                  </a:ext>
                </a:extLst>
              </a:tr>
              <a:tr h="432365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We went abroad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Last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dirty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In Wales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634775"/>
                  </a:ext>
                </a:extLst>
              </a:tr>
              <a:tr h="432365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When I went on holiday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This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In Scotland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Going to the square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692109"/>
                  </a:ext>
                </a:extLst>
              </a:tr>
              <a:tr h="33482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When I go on holiday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We’re going to go camping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There was beautiful countryside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There will be beautiful countryside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15824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E0A4223-0954-43F6-832C-BC7EA477DD82}"/>
              </a:ext>
            </a:extLst>
          </p:cNvPr>
          <p:cNvSpPr txBox="1"/>
          <p:nvPr/>
        </p:nvSpPr>
        <p:spPr>
          <a:xfrm>
            <a:off x="282758" y="1115943"/>
            <a:ext cx="8547026" cy="1200329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When I go on holiday </a:t>
            </a: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I like </a:t>
            </a:r>
            <a:r>
              <a:rPr lang="en-GB" dirty="0">
                <a:latin typeface="Comic Sans MS" panose="030F0702030302020204" pitchFamily="66" charset="0"/>
              </a:rPr>
              <a:t>(1) going to the square </a:t>
            </a: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and</a:t>
            </a:r>
            <a:r>
              <a:rPr lang="en-GB" dirty="0">
                <a:latin typeface="Comic Sans MS" panose="030F0702030302020204" pitchFamily="66" charset="0"/>
              </a:rPr>
              <a:t> trying traditional food (1) </a:t>
            </a: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because</a:t>
            </a:r>
            <a:r>
              <a:rPr lang="en-GB" dirty="0">
                <a:latin typeface="Comic Sans MS" panose="030F0702030302020204" pitchFamily="66" charset="0"/>
              </a:rPr>
              <a:t> I love the culture. (1) Last month we went abroad (1) </a:t>
            </a: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where</a:t>
            </a:r>
            <a:r>
              <a:rPr lang="en-GB" dirty="0">
                <a:latin typeface="Comic Sans MS" panose="030F0702030302020204" pitchFamily="66" charset="0"/>
              </a:rPr>
              <a:t> there was beautiful countryside (1) </a:t>
            </a: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but</a:t>
            </a:r>
            <a:r>
              <a:rPr lang="en-GB" dirty="0">
                <a:latin typeface="Comic Sans MS" panose="030F0702030302020204" pitchFamily="66" charset="0"/>
              </a:rPr>
              <a:t> the accommodation </a:t>
            </a: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was very </a:t>
            </a:r>
            <a:r>
              <a:rPr lang="en-GB" dirty="0">
                <a:latin typeface="Comic Sans MS" panose="030F0702030302020204" pitchFamily="66" charset="0"/>
              </a:rPr>
              <a:t>dirty. (1) This year (1) we’re going to go camping (1) in Scotland. (1)</a:t>
            </a:r>
          </a:p>
        </p:txBody>
      </p:sp>
    </p:spTree>
    <p:extLst>
      <p:ext uri="{BB962C8B-B14F-4D97-AF65-F5344CB8AC3E}">
        <p14:creationId xmlns:p14="http://schemas.microsoft.com/office/powerpoint/2010/main" val="208237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9186E6-9C09-4502-8C3D-1F9EA91F3118}"/>
              </a:ext>
            </a:extLst>
          </p:cNvPr>
          <p:cNvSpPr txBox="1"/>
          <p:nvPr/>
        </p:nvSpPr>
        <p:spPr>
          <a:xfrm>
            <a:off x="352425" y="257175"/>
            <a:ext cx="8439150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omic Sans MS" panose="030F0702030302020204" pitchFamily="66" charset="0"/>
              </a:rPr>
              <a:t>Translation: Higher – </a:t>
            </a:r>
            <a:r>
              <a:rPr lang="en-GB" sz="1600" dirty="0">
                <a:latin typeface="Comic Sans MS" panose="030F0702030302020204" pitchFamily="66" charset="0"/>
              </a:rPr>
              <a:t>Use the grid below to help you translate the following paragraph. You DO NOT need all the phrases and you may have to add some words yourself!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848890-0EBA-4FB1-8DFB-C59BDA1FF5AE}"/>
              </a:ext>
            </a:extLst>
          </p:cNvPr>
          <p:cNvSpPr txBox="1"/>
          <p:nvPr/>
        </p:nvSpPr>
        <p:spPr>
          <a:xfrm>
            <a:off x="390635" y="1215763"/>
            <a:ext cx="84391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Si vas a </a:t>
            </a:r>
            <a:r>
              <a:rPr lang="en-GB" dirty="0" err="1">
                <a:latin typeface="Comic Sans MS" panose="030F0702030302020204" pitchFamily="66" charset="0"/>
              </a:rPr>
              <a:t>España</a:t>
            </a:r>
            <a:r>
              <a:rPr lang="en-GB" dirty="0">
                <a:latin typeface="Comic Sans MS" panose="030F0702030302020204" pitchFamily="66" charset="0"/>
              </a:rPr>
              <a:t> no </a:t>
            </a:r>
            <a:r>
              <a:rPr lang="en-GB" dirty="0" err="1">
                <a:latin typeface="Comic Sans MS" panose="030F0702030302020204" pitchFamily="66" charset="0"/>
              </a:rPr>
              <a:t>debes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perderte</a:t>
            </a:r>
            <a:r>
              <a:rPr lang="en-GB" dirty="0">
                <a:latin typeface="Comic Sans MS" panose="030F0702030302020204" pitchFamily="66" charset="0"/>
              </a:rPr>
              <a:t> Las </a:t>
            </a:r>
            <a:r>
              <a:rPr lang="en-GB" dirty="0" err="1">
                <a:latin typeface="Comic Sans MS" panose="030F0702030302020204" pitchFamily="66" charset="0"/>
              </a:rPr>
              <a:t>Fallas</a:t>
            </a:r>
            <a:r>
              <a:rPr lang="en-GB" dirty="0">
                <a:latin typeface="Comic Sans MS" panose="030F0702030302020204" pitchFamily="66" charset="0"/>
              </a:rPr>
              <a:t> en Valencia. </a:t>
            </a:r>
            <a:r>
              <a:rPr lang="en-GB" dirty="0" err="1">
                <a:latin typeface="Comic Sans MS" panose="030F0702030302020204" pitchFamily="66" charset="0"/>
              </a:rPr>
              <a:t>Yo</a:t>
            </a:r>
            <a:r>
              <a:rPr lang="en-GB" dirty="0">
                <a:latin typeface="Comic Sans MS" panose="030F0702030302020204" pitchFamily="66" charset="0"/>
              </a:rPr>
              <a:t> las </a:t>
            </a:r>
            <a:r>
              <a:rPr lang="en-GB" dirty="0" err="1">
                <a:latin typeface="Comic Sans MS" panose="030F0702030302020204" pitchFamily="66" charset="0"/>
              </a:rPr>
              <a:t>experimenté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hace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unos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años</a:t>
            </a:r>
            <a:r>
              <a:rPr lang="en-GB" dirty="0">
                <a:latin typeface="Comic Sans MS" panose="030F0702030302020204" pitchFamily="66" charset="0"/>
              </a:rPr>
              <a:t> y </a:t>
            </a:r>
            <a:r>
              <a:rPr lang="en-GB" dirty="0" err="1">
                <a:latin typeface="Comic Sans MS" panose="030F0702030302020204" pitchFamily="66" charset="0"/>
              </a:rPr>
              <a:t>fue</a:t>
            </a:r>
            <a:r>
              <a:rPr lang="en-GB" dirty="0">
                <a:latin typeface="Comic Sans MS" panose="030F0702030302020204" pitchFamily="66" charset="0"/>
              </a:rPr>
              <a:t> una </a:t>
            </a:r>
            <a:r>
              <a:rPr lang="en-GB" dirty="0" err="1">
                <a:latin typeface="Comic Sans MS" panose="030F0702030302020204" pitchFamily="66" charset="0"/>
              </a:rPr>
              <a:t>experiencia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inolvidable</a:t>
            </a:r>
            <a:r>
              <a:rPr lang="en-GB" dirty="0">
                <a:latin typeface="Comic Sans MS" panose="030F0702030302020204" pitchFamily="66" charset="0"/>
              </a:rPr>
              <a:t>. Las </a:t>
            </a:r>
            <a:r>
              <a:rPr lang="en-GB" dirty="0" err="1">
                <a:latin typeface="Comic Sans MS" panose="030F0702030302020204" pitchFamily="66" charset="0"/>
              </a:rPr>
              <a:t>calles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están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llenas</a:t>
            </a:r>
            <a:r>
              <a:rPr lang="en-GB" dirty="0">
                <a:latin typeface="Comic Sans MS" panose="030F0702030302020204" pitchFamily="66" charset="0"/>
              </a:rPr>
              <a:t> de </a:t>
            </a:r>
            <a:r>
              <a:rPr lang="en-GB" dirty="0" err="1">
                <a:latin typeface="Comic Sans MS" panose="030F0702030302020204" pitchFamily="66" charset="0"/>
              </a:rPr>
              <a:t>gente</a:t>
            </a:r>
            <a:r>
              <a:rPr lang="en-GB" dirty="0">
                <a:latin typeface="Comic Sans MS" panose="030F0702030302020204" pitchFamily="66" charset="0"/>
              </a:rPr>
              <a:t> y </a:t>
            </a:r>
            <a:r>
              <a:rPr lang="en-GB" dirty="0" err="1">
                <a:latin typeface="Comic Sans MS" panose="030F0702030302020204" pitchFamily="66" charset="0"/>
              </a:rPr>
              <a:t>marionetas</a:t>
            </a:r>
            <a:r>
              <a:rPr lang="en-GB" dirty="0">
                <a:latin typeface="Comic Sans MS" panose="030F0702030302020204" pitchFamily="66" charset="0"/>
              </a:rPr>
              <a:t> de </a:t>
            </a:r>
            <a:r>
              <a:rPr lang="en-GB" dirty="0" err="1">
                <a:latin typeface="Comic Sans MS" panose="030F0702030302020204" pitchFamily="66" charset="0"/>
              </a:rPr>
              <a:t>personajes</a:t>
            </a:r>
            <a:r>
              <a:rPr lang="en-GB" dirty="0">
                <a:latin typeface="Comic Sans MS" panose="030F0702030302020204" pitchFamily="66" charset="0"/>
              </a:rPr>
              <a:t> y </a:t>
            </a:r>
            <a:r>
              <a:rPr lang="en-GB" dirty="0" err="1">
                <a:latin typeface="Comic Sans MS" panose="030F0702030302020204" pitchFamily="66" charset="0"/>
              </a:rPr>
              <a:t>caras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distintas</a:t>
            </a:r>
            <a:r>
              <a:rPr lang="en-GB" dirty="0">
                <a:latin typeface="Comic Sans MS" panose="030F0702030302020204" pitchFamily="66" charset="0"/>
              </a:rPr>
              <a:t>. Lo </a:t>
            </a:r>
            <a:r>
              <a:rPr lang="en-GB" dirty="0" err="1">
                <a:latin typeface="Comic Sans MS" panose="030F0702030302020204" pitchFamily="66" charset="0"/>
              </a:rPr>
              <a:t>más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interesante</a:t>
            </a:r>
            <a:r>
              <a:rPr lang="en-GB" dirty="0">
                <a:latin typeface="Comic Sans MS" panose="030F0702030302020204" pitchFamily="66" charset="0"/>
              </a:rPr>
              <a:t> es el </a:t>
            </a:r>
            <a:r>
              <a:rPr lang="en-GB" dirty="0" err="1">
                <a:latin typeface="Comic Sans MS" panose="030F0702030302020204" pitchFamily="66" charset="0"/>
              </a:rPr>
              <a:t>pelo</a:t>
            </a:r>
            <a:r>
              <a:rPr lang="en-GB" dirty="0">
                <a:latin typeface="Comic Sans MS" panose="030F0702030302020204" pitchFamily="66" charset="0"/>
              </a:rPr>
              <a:t> y </a:t>
            </a:r>
            <a:r>
              <a:rPr lang="en-GB" dirty="0" err="1">
                <a:latin typeface="Comic Sans MS" panose="030F0702030302020204" pitchFamily="66" charset="0"/>
              </a:rPr>
              <a:t>maquillaje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tradicional</a:t>
            </a:r>
            <a:r>
              <a:rPr lang="en-GB" dirty="0">
                <a:latin typeface="Comic Sans MS" panose="030F0702030302020204" pitchFamily="66" charset="0"/>
              </a:rPr>
              <a:t> que </a:t>
            </a:r>
            <a:r>
              <a:rPr lang="en-GB" dirty="0" err="1">
                <a:latin typeface="Comic Sans MS" panose="030F0702030302020204" pitchFamily="66" charset="0"/>
              </a:rPr>
              <a:t>lleva</a:t>
            </a:r>
            <a:r>
              <a:rPr lang="en-GB" dirty="0">
                <a:latin typeface="Comic Sans MS" panose="030F0702030302020204" pitchFamily="66" charset="0"/>
              </a:rPr>
              <a:t> las </a:t>
            </a:r>
            <a:r>
              <a:rPr lang="en-GB" dirty="0" err="1">
                <a:latin typeface="Comic Sans MS" panose="030F0702030302020204" pitchFamily="66" charset="0"/>
              </a:rPr>
              <a:t>mujeres</a:t>
            </a:r>
            <a:r>
              <a:rPr lang="en-GB" dirty="0">
                <a:latin typeface="Comic Sans MS" panose="030F0702030302020204" pitchFamily="66" charset="0"/>
              </a:rPr>
              <a:t> y los </a:t>
            </a:r>
            <a:r>
              <a:rPr lang="en-GB" dirty="0" err="1">
                <a:latin typeface="Comic Sans MS" panose="030F0702030302020204" pitchFamily="66" charset="0"/>
              </a:rPr>
              <a:t>trajes</a:t>
            </a:r>
            <a:r>
              <a:rPr lang="en-GB" dirty="0">
                <a:latin typeface="Comic Sans MS" panose="030F0702030302020204" pitchFamily="66" charset="0"/>
              </a:rPr>
              <a:t> que </a:t>
            </a:r>
            <a:r>
              <a:rPr lang="en-GB" dirty="0" err="1">
                <a:latin typeface="Comic Sans MS" panose="030F0702030302020204" pitchFamily="66" charset="0"/>
              </a:rPr>
              <a:t>llevan</a:t>
            </a:r>
            <a:r>
              <a:rPr lang="en-GB" dirty="0">
                <a:latin typeface="Comic Sans MS" panose="030F0702030302020204" pitchFamily="66" charset="0"/>
              </a:rPr>
              <a:t> los hombres. </a:t>
            </a:r>
            <a:r>
              <a:rPr lang="en-GB" dirty="0" err="1">
                <a:latin typeface="Comic Sans MS" panose="030F0702030302020204" pitchFamily="66" charset="0"/>
              </a:rPr>
              <a:t>Espero</a:t>
            </a:r>
            <a:r>
              <a:rPr lang="en-GB" dirty="0">
                <a:latin typeface="Comic Sans MS" panose="030F0702030302020204" pitchFamily="66" charset="0"/>
              </a:rPr>
              <a:t> que </a:t>
            </a:r>
            <a:r>
              <a:rPr lang="en-GB" dirty="0" err="1">
                <a:latin typeface="Comic Sans MS" panose="030F0702030302020204" pitchFamily="66" charset="0"/>
              </a:rPr>
              <a:t>volveré</a:t>
            </a:r>
            <a:r>
              <a:rPr lang="en-GB" dirty="0">
                <a:latin typeface="Comic Sans MS" panose="030F0702030302020204" pitchFamily="66" charset="0"/>
              </a:rPr>
              <a:t> en el </a:t>
            </a:r>
            <a:r>
              <a:rPr lang="en-GB" dirty="0" err="1">
                <a:latin typeface="Comic Sans MS" panose="030F0702030302020204" pitchFamily="66" charset="0"/>
              </a:rPr>
              <a:t>futuro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D126468-7D92-466C-976A-DD917420A8A5}"/>
              </a:ext>
            </a:extLst>
          </p:cNvPr>
          <p:cNvGraphicFramePr>
            <a:graphicFrameLocks noGrp="1"/>
          </p:cNvGraphicFramePr>
          <p:nvPr/>
        </p:nvGraphicFramePr>
        <p:xfrm>
          <a:off x="390635" y="3339010"/>
          <a:ext cx="8362730" cy="31389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2546">
                  <a:extLst>
                    <a:ext uri="{9D8B030D-6E8A-4147-A177-3AD203B41FA5}">
                      <a16:colId xmlns:a16="http://schemas.microsoft.com/office/drawing/2014/main" val="592139780"/>
                    </a:ext>
                  </a:extLst>
                </a:gridCol>
                <a:gridCol w="1672546">
                  <a:extLst>
                    <a:ext uri="{9D8B030D-6E8A-4147-A177-3AD203B41FA5}">
                      <a16:colId xmlns:a16="http://schemas.microsoft.com/office/drawing/2014/main" val="1459264808"/>
                    </a:ext>
                  </a:extLst>
                </a:gridCol>
                <a:gridCol w="1672546">
                  <a:extLst>
                    <a:ext uri="{9D8B030D-6E8A-4147-A177-3AD203B41FA5}">
                      <a16:colId xmlns:a16="http://schemas.microsoft.com/office/drawing/2014/main" val="2095150292"/>
                    </a:ext>
                  </a:extLst>
                </a:gridCol>
                <a:gridCol w="1672546">
                  <a:extLst>
                    <a:ext uri="{9D8B030D-6E8A-4147-A177-3AD203B41FA5}">
                      <a16:colId xmlns:a16="http://schemas.microsoft.com/office/drawing/2014/main" val="1020498024"/>
                    </a:ext>
                  </a:extLst>
                </a:gridCol>
                <a:gridCol w="1672546">
                  <a:extLst>
                    <a:ext uri="{9D8B030D-6E8A-4147-A177-3AD203B41FA5}">
                      <a16:colId xmlns:a16="http://schemas.microsoft.com/office/drawing/2014/main" val="3865975358"/>
                    </a:ext>
                  </a:extLst>
                </a:gridCol>
              </a:tblGrid>
              <a:tr h="432365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Yes I go to Spain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The 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omic Sans MS" panose="030F0702030302020204" pitchFamily="66" charset="0"/>
                        </a:rPr>
                        <a:t>Worn by the women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omic Sans MS" panose="030F0702030302020204" pitchFamily="66" charset="0"/>
                        </a:rPr>
                        <a:t>I experienced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omic Sans MS" panose="030F0702030302020204" pitchFamily="66" charset="0"/>
                        </a:rPr>
                        <a:t>distinct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053513"/>
                  </a:ext>
                </a:extLst>
              </a:tr>
              <a:tr h="432365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Last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I will 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The least interesting 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The traditional make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If you go to Spain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064072"/>
                  </a:ext>
                </a:extLst>
              </a:tr>
              <a:tr h="432365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Different characters and faces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The traditional hair and make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Full of people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It was an incredible experience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I hope that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634775"/>
                  </a:ext>
                </a:extLst>
              </a:tr>
              <a:tr h="432365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A few years ago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You mustn’t miss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puppets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Worn by the 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The most interesting thing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692109"/>
                  </a:ext>
                </a:extLst>
              </a:tr>
              <a:tr h="334826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An unforgettable experience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I experimented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empty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The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Fallas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fireworks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158243"/>
                  </a:ext>
                </a:extLst>
              </a:tr>
              <a:tr h="334826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When I’m older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You can’t miss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suits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The streets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12884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E0A4223-0954-43F6-832C-BC7EA477DD82}"/>
              </a:ext>
            </a:extLst>
          </p:cNvPr>
          <p:cNvSpPr txBox="1"/>
          <p:nvPr/>
        </p:nvSpPr>
        <p:spPr>
          <a:xfrm>
            <a:off x="298487" y="1261725"/>
            <a:ext cx="8547026" cy="1754326"/>
          </a:xfrm>
          <a:prstGeom prst="rect">
            <a:avLst/>
          </a:prstGeom>
          <a:solidFill>
            <a:srgbClr val="1199FF"/>
          </a:solidFill>
          <a:ln>
            <a:solidFill>
              <a:srgbClr val="1199FF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If you go to Spain you mustn’t miss (1) “Las </a:t>
            </a:r>
            <a:r>
              <a:rPr lang="en-GB" dirty="0" err="1">
                <a:latin typeface="Comic Sans MS" panose="030F0702030302020204" pitchFamily="66" charset="0"/>
              </a:rPr>
              <a:t>Fallas</a:t>
            </a:r>
            <a:r>
              <a:rPr lang="en-GB" dirty="0">
                <a:latin typeface="Comic Sans MS" panose="030F0702030302020204" pitchFamily="66" charset="0"/>
              </a:rPr>
              <a:t>” in Valencia. (1) I experienced it (1) a few years ago </a:t>
            </a: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and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it was </a:t>
            </a:r>
            <a:r>
              <a:rPr lang="en-GB" dirty="0">
                <a:latin typeface="Comic Sans MS" panose="030F0702030302020204" pitchFamily="66" charset="0"/>
              </a:rPr>
              <a:t>an unforgettable experience. (1) The streets are full of people </a:t>
            </a: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and</a:t>
            </a:r>
            <a:r>
              <a:rPr lang="en-GB" dirty="0">
                <a:latin typeface="Comic Sans MS" panose="030F0702030302020204" pitchFamily="66" charset="0"/>
              </a:rPr>
              <a:t> puppets (1) </a:t>
            </a: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with</a:t>
            </a:r>
            <a:r>
              <a:rPr lang="en-GB" dirty="0">
                <a:latin typeface="Comic Sans MS" panose="030F0702030302020204" pitchFamily="66" charset="0"/>
              </a:rPr>
              <a:t> different characters and faces. (1) The most interesting thing </a:t>
            </a: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is</a:t>
            </a:r>
            <a:r>
              <a:rPr lang="en-GB" dirty="0">
                <a:latin typeface="Comic Sans MS" panose="030F0702030302020204" pitchFamily="66" charset="0"/>
              </a:rPr>
              <a:t> the traditional hair and make up worn by the women (1) </a:t>
            </a: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and</a:t>
            </a:r>
            <a:r>
              <a:rPr lang="en-GB" dirty="0">
                <a:latin typeface="Comic Sans MS" panose="030F0702030302020204" pitchFamily="66" charset="0"/>
              </a:rPr>
              <a:t> the suits that the men wear. (1) I hope I will return in the future. (1)</a:t>
            </a:r>
          </a:p>
        </p:txBody>
      </p:sp>
    </p:spTree>
    <p:extLst>
      <p:ext uri="{BB962C8B-B14F-4D97-AF65-F5344CB8AC3E}">
        <p14:creationId xmlns:p14="http://schemas.microsoft.com/office/powerpoint/2010/main" val="71507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562</Words>
  <Application>Microsoft Office PowerPoint</Application>
  <PresentationFormat>On-screen Show (4:3)</PresentationFormat>
  <Paragraphs>60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Foy</dc:creator>
  <cp:lastModifiedBy>Alex Foy</cp:lastModifiedBy>
  <cp:revision>1</cp:revision>
  <dcterms:created xsi:type="dcterms:W3CDTF">2021-04-26T18:58:43Z</dcterms:created>
  <dcterms:modified xsi:type="dcterms:W3CDTF">2021-04-26T19:00:07Z</dcterms:modified>
</cp:coreProperties>
</file>