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A7"/>
    <a:srgbClr val="FFFF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8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57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57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7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5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13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58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0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00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55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44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E6C10-E536-4519-A44E-90E4C1DDA75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9FFA-FB51-415E-94D7-236A2337C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33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DAC2971-7CD7-40A5-84D4-BC755FD60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541741"/>
              </p:ext>
            </p:extLst>
          </p:nvPr>
        </p:nvGraphicFramePr>
        <p:xfrm>
          <a:off x="411245" y="2768600"/>
          <a:ext cx="8353425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0685">
                  <a:extLst>
                    <a:ext uri="{9D8B030D-6E8A-4147-A177-3AD203B41FA5}">
                      <a16:colId xmlns:a16="http://schemas.microsoft.com/office/drawing/2014/main" val="415937189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44442963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1496818647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481065969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931444703"/>
                    </a:ext>
                  </a:extLst>
                </a:gridCol>
              </a:tblGrid>
              <a:tr h="1001183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Para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decirte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la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verdad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(3 points)</a:t>
                      </a: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es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menos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divertido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que (2 points)</a:t>
                      </a:r>
                    </a:p>
                  </a:txBody>
                  <a:tcPr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latin typeface="Comic Sans MS" panose="030F0702030302020204" pitchFamily="66" charset="0"/>
                        </a:rPr>
                        <a:t>Nunca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(1 point)</a:t>
                      </a: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mic Sans MS" panose="030F0702030302020204" pitchFamily="66" charset="0"/>
                        </a:rPr>
                        <a:t>Es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más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interesante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que (2 points)</a:t>
                      </a: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Cuesta un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ojo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de la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cara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(3 points)</a:t>
                      </a:r>
                    </a:p>
                  </a:txBody>
                  <a:tcP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70394"/>
                  </a:ext>
                </a:extLst>
              </a:tr>
              <a:tr h="1001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latin typeface="Comic Sans MS" panose="030F0702030302020204" pitchFamily="66" charset="0"/>
                        </a:rPr>
                        <a:t>Aunque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(2 points)</a:t>
                      </a: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Por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ejemplo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(1 point)</a:t>
                      </a: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Por un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parte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/por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otra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parte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(2 points)</a:t>
                      </a:r>
                    </a:p>
                  </a:txBody>
                  <a:tcPr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Si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tuviera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más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dinero (3 points)</a:t>
                      </a: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latin typeface="Comic Sans MS" panose="030F0702030302020204" pitchFamily="66" charset="0"/>
                        </a:rPr>
                        <a:t>Ya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que (1 point)</a:t>
                      </a:r>
                    </a:p>
                  </a:txBody>
                  <a:tcP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003278"/>
                  </a:ext>
                </a:extLst>
              </a:tr>
              <a:tr h="1001183">
                <a:tc>
                  <a:txBody>
                    <a:bodyPr/>
                    <a:lstStyle/>
                    <a:p>
                      <a:r>
                        <a:rPr lang="en-GB" dirty="0" err="1">
                          <a:latin typeface="Comic Sans MS" panose="030F0702030302020204" pitchFamily="66" charset="0"/>
                        </a:rPr>
                        <a:t>Decidí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+ infinitive (3 points)</a:t>
                      </a: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latin typeface="Comic Sans MS" panose="030F0702030302020204" pitchFamily="66" charset="0"/>
                        </a:rPr>
                        <a:t>Demasiado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(1 point)</a:t>
                      </a: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latin typeface="Comic Sans MS" panose="030F0702030302020204" pitchFamily="66" charset="0"/>
                        </a:rPr>
                        <a:t>Siempre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he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soñado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con + infinitive (3 points)</a:t>
                      </a: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Es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mejor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que (1 point)</a:t>
                      </a: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Es pan </a:t>
                      </a:r>
                      <a:r>
                        <a:rPr lang="en-GB" dirty="0" err="1">
                          <a:latin typeface="Comic Sans MS" panose="030F0702030302020204" pitchFamily="66" charset="0"/>
                        </a:rPr>
                        <a:t>comido</a:t>
                      </a:r>
                      <a:r>
                        <a:rPr lang="en-GB" dirty="0">
                          <a:latin typeface="Comic Sans MS" panose="030F0702030302020204" pitchFamily="66" charset="0"/>
                        </a:rPr>
                        <a:t> (2 points)</a:t>
                      </a:r>
                    </a:p>
                  </a:txBody>
                  <a:tcPr>
                    <a:solidFill>
                      <a:srgbClr val="FFFF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1987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D6ACD8E-A821-436A-ABDE-30FD97A410AB}"/>
              </a:ext>
            </a:extLst>
          </p:cNvPr>
          <p:cNvSpPr txBox="1"/>
          <p:nvPr/>
        </p:nvSpPr>
        <p:spPr>
          <a:xfrm>
            <a:off x="385762" y="1830550"/>
            <a:ext cx="83724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School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Jobs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Healthy eating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B95724-DB33-4AA4-A4C9-05FC6C3E349C}"/>
              </a:ext>
            </a:extLst>
          </p:cNvPr>
          <p:cNvSpPr txBox="1"/>
          <p:nvPr/>
        </p:nvSpPr>
        <p:spPr>
          <a:xfrm>
            <a:off x="308143" y="332740"/>
            <a:ext cx="335898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Retrieval practice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B8359-AD14-4BEE-BBAE-15C219811BB8}"/>
              </a:ext>
            </a:extLst>
          </p:cNvPr>
          <p:cNvSpPr txBox="1"/>
          <p:nvPr/>
        </p:nvSpPr>
        <p:spPr>
          <a:xfrm>
            <a:off x="308143" y="963013"/>
            <a:ext cx="855963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latin typeface="Comic Sans MS" pitchFamily="66" charset="0"/>
              </a:rPr>
              <a:t>Para </a:t>
            </a:r>
            <a:r>
              <a:rPr lang="en-GB" sz="1600" b="1" u="sng" dirty="0" err="1">
                <a:latin typeface="Comic Sans MS" pitchFamily="66" charset="0"/>
              </a:rPr>
              <a:t>empezar</a:t>
            </a:r>
            <a:r>
              <a:rPr lang="en-GB" sz="1600" dirty="0">
                <a:latin typeface="Comic Sans MS" pitchFamily="66" charset="0"/>
              </a:rPr>
              <a:t>:  Write an extended sentence/short paragraph about one of the following topics. The more phrases from the grid below that you put in, the more points you get!</a:t>
            </a:r>
          </a:p>
        </p:txBody>
      </p:sp>
    </p:spTree>
    <p:extLst>
      <p:ext uri="{BB962C8B-B14F-4D97-AF65-F5344CB8AC3E}">
        <p14:creationId xmlns:p14="http://schemas.microsoft.com/office/powerpoint/2010/main" val="260826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153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Foy</dc:creator>
  <cp:lastModifiedBy>Alex Foy</cp:lastModifiedBy>
  <cp:revision>9</cp:revision>
  <dcterms:created xsi:type="dcterms:W3CDTF">2021-02-19T11:58:00Z</dcterms:created>
  <dcterms:modified xsi:type="dcterms:W3CDTF">2021-02-19T13:09:52Z</dcterms:modified>
</cp:coreProperties>
</file>